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5" r:id="rId17"/>
    <p:sldId id="276" r:id="rId18"/>
    <p:sldId id="271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B579B-9DDD-4838-921C-AC9CFCDD1687}" type="datetimeFigureOut">
              <a:rPr lang="ru-RU" smtClean="0"/>
              <a:t>28.03.24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B2DB5-9F5F-408B-B1F1-D0FD257C58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05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1BB6-C8A8-4E7C-B399-E7BA77382702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4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729D-59C2-4803-B369-75CB9DF24C13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19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759D-206E-4D83-A794-5DEDEB524E9C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61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DE6D-3E45-4F41-9F29-69F31DDB1654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4496-0C81-4E58-A3B1-B7C898252F4C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8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412B-1BC1-47E2-A3FD-5E732825E113}" type="datetime1">
              <a:rPr lang="ru-RU" smtClean="0"/>
              <a:t>28.03.24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82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5C318-A853-49DF-95A3-D09793561023}" type="datetime1">
              <a:rPr lang="ru-RU" smtClean="0"/>
              <a:t>28.03.24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22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6B9D-F0C9-4477-B3D8-1C4C92C3B586}" type="datetime1">
              <a:rPr lang="ru-RU" smtClean="0"/>
              <a:t>28.03.24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4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0F9B-34E2-4248-8530-F3873E81B6C6}" type="datetime1">
              <a:rPr lang="ru-RU" smtClean="0"/>
              <a:t>28.03.24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4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91A5FD-5FA1-47B9-94F4-85C123DA404D}" type="datetime1">
              <a:rPr lang="ru-RU" smtClean="0"/>
              <a:t>28.03.24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08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FD17-C890-4446-819A-1F7B6F7340C4}" type="datetime1">
              <a:rPr lang="ru-RU" smtClean="0"/>
              <a:t>28.03.24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05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3D0CD-4E41-4EA2-9BEB-D38F40C6E04B}" type="datetime1">
              <a:rPr lang="ru-RU" smtClean="0"/>
              <a:t>28.03.24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CC2394-EF44-4010-86F8-D69CC8E6F49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10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2D71-9EE0-4372-A28C-BB435DB39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Рынок заведений общественного питания Москвы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A1720E-86DE-4251-B1AA-1839619CA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Выполнил: Колобашкин Н.А.</a:t>
            </a:r>
          </a:p>
          <a:p>
            <a:r>
              <a:rPr lang="ru-RU" dirty="0"/>
              <a:t>студент 87 когорты курса «Аналитик данных»</a:t>
            </a:r>
            <a:endParaRPr lang="ru-RU" dirty="0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CF4563-AD6E-44E1-8627-AB07D3C4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20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3" y="280461"/>
            <a:ext cx="3637128" cy="1111611"/>
          </a:xfrm>
        </p:spPr>
        <p:txBody>
          <a:bodyPr>
            <a:normAutofit fontScale="90000"/>
          </a:bodyPr>
          <a:lstStyle/>
          <a:p>
            <a:r>
              <a:rPr lang="ru-RU" dirty="0"/>
              <a:t>Исследование сетевых заведений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893" y="1705970"/>
            <a:ext cx="3978322" cy="50223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Сетевых – 5193. Не сетевых - 3195;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Сетевые заведения преобладают только для категорий заведений типа </a:t>
            </a:r>
            <a:r>
              <a:rPr lang="ru-RU" sz="1800" i="1" dirty="0"/>
              <a:t>булочная</a:t>
            </a:r>
            <a:r>
              <a:rPr lang="ru-RU" sz="1800" dirty="0"/>
              <a:t>, </a:t>
            </a:r>
            <a:r>
              <a:rPr lang="ru-RU" sz="1800" i="1" dirty="0"/>
              <a:t>кофейня</a:t>
            </a:r>
            <a:r>
              <a:rPr lang="ru-RU" sz="1800" dirty="0"/>
              <a:t> и </a:t>
            </a:r>
            <a:r>
              <a:rPr lang="ru-RU" sz="1800" i="1" dirty="0"/>
              <a:t>пиццерия</a:t>
            </a:r>
            <a:r>
              <a:rPr lang="ru-RU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Количество не сетевых заведений для </a:t>
            </a:r>
            <a:r>
              <a:rPr lang="ru-RU" sz="1800" i="1" dirty="0" err="1"/>
              <a:t>бар,паб</a:t>
            </a:r>
            <a:r>
              <a:rPr lang="ru-RU" sz="1800" dirty="0"/>
              <a:t>, </a:t>
            </a:r>
            <a:r>
              <a:rPr lang="ru-RU" sz="1800" i="1" dirty="0"/>
              <a:t>кафе</a:t>
            </a:r>
            <a:r>
              <a:rPr lang="ru-RU" sz="1800" dirty="0"/>
              <a:t>, </a:t>
            </a:r>
            <a:r>
              <a:rPr lang="ru-RU" sz="1800" i="1" dirty="0"/>
              <a:t>ресторан</a:t>
            </a:r>
            <a:r>
              <a:rPr lang="ru-RU" sz="1800" dirty="0"/>
              <a:t> и </a:t>
            </a:r>
            <a:r>
              <a:rPr lang="ru-RU" sz="1800" i="1" dirty="0"/>
              <a:t>столовая</a:t>
            </a:r>
            <a:r>
              <a:rPr lang="ru-RU" sz="1800" dirty="0"/>
              <a:t> значительно превосходят количество сетевых.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AAC2DD-093B-4B66-B593-0510C887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E7D20-7B7D-443D-BB6A-66A174E80F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46" y="1510069"/>
            <a:ext cx="8108054" cy="383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3" y="280461"/>
            <a:ext cx="3609832" cy="1111611"/>
          </a:xfrm>
        </p:spPr>
        <p:txBody>
          <a:bodyPr>
            <a:normAutofit fontScale="90000"/>
          </a:bodyPr>
          <a:lstStyle/>
          <a:p>
            <a:r>
              <a:rPr lang="ru-RU" dirty="0"/>
              <a:t>Топ-15 популярных сетей в Москве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893" y="1705970"/>
            <a:ext cx="3978322" cy="50223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Самая популярная сеть - сеть кофеен </a:t>
            </a:r>
            <a:r>
              <a:rPr lang="ru-RU" sz="1800" i="1" dirty="0"/>
              <a:t>Шоколадница</a:t>
            </a:r>
            <a:r>
              <a:rPr lang="ru-RU" sz="1800" dirty="0"/>
              <a:t> с 118 заведениями;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- Самая не популярная сеть - сеть кофеен </a:t>
            </a:r>
            <a:r>
              <a:rPr lang="ru-RU" sz="1800" i="1" dirty="0" err="1"/>
              <a:t>Кофемания</a:t>
            </a:r>
            <a:r>
              <a:rPr lang="ru-RU" sz="1800" dirty="0"/>
              <a:t> с 22 заведениями.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Почти половина (6) сетей являются кофейнями.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Все указанные сетевые заведения в хорошо известны и пользуются хорошим спросом.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093B214-CDFF-460F-8774-A407F1FA6E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"/>
          <a:stretch/>
        </p:blipFill>
        <p:spPr bwMode="auto">
          <a:xfrm>
            <a:off x="4055064" y="284354"/>
            <a:ext cx="8136935" cy="63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74E86E-33AA-40FF-A805-76218584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2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97496"/>
            <a:ext cx="10113264" cy="594360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Распределение по административным районам Москвы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595582"/>
            <a:ext cx="10113264" cy="12624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Самый "популярный" район Москвы - `Центральный административный округ (ЦАО)`. В нем расположено 2242 заведения. Больше всего там расположилось ресторанов;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Самый "не популярный" район Москвы является `Северо-Западный административный округ (СЗАО)`. В нем расположено 409 заведений большинство из которых это кафе.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1AD0E-A473-4C5B-9791-D838D3EC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12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7B74F2-C183-4888-9E14-9650562C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0"/>
            <a:ext cx="103727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6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97496"/>
            <a:ext cx="10113264" cy="594360"/>
          </a:xfrm>
        </p:spPr>
        <p:txBody>
          <a:bodyPr>
            <a:normAutofit/>
          </a:bodyPr>
          <a:lstStyle/>
          <a:p>
            <a:r>
              <a:rPr lang="ru-RU" dirty="0"/>
              <a:t>Средний рейтинг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595582"/>
            <a:ext cx="10113264" cy="1262418"/>
          </a:xfrm>
        </p:spPr>
        <p:txBody>
          <a:bodyPr>
            <a:normAutofit/>
          </a:bodyPr>
          <a:lstStyle/>
          <a:p>
            <a:r>
              <a:rPr lang="ru-RU" sz="1800" dirty="0"/>
              <a:t>- Средний рейтинг не сильно различается для разных типов заведений;</a:t>
            </a:r>
          </a:p>
          <a:p>
            <a:r>
              <a:rPr lang="ru-RU" sz="1800" dirty="0"/>
              <a:t>- Самый высокий средний рейтинг у заведений категории </a:t>
            </a:r>
            <a:r>
              <a:rPr lang="ru-RU" sz="1800" i="1" dirty="0" err="1"/>
              <a:t>бар,паб</a:t>
            </a:r>
            <a:r>
              <a:rPr lang="ru-RU" sz="1800" dirty="0"/>
              <a:t>;</a:t>
            </a:r>
          </a:p>
          <a:p>
            <a:r>
              <a:rPr lang="ru-RU" sz="1800" dirty="0"/>
              <a:t>- Самый низкий средний рейтинг у заведений категории </a:t>
            </a:r>
            <a:r>
              <a:rPr lang="ru-RU" sz="1800" i="1" dirty="0"/>
              <a:t>быстрое питание</a:t>
            </a:r>
            <a:r>
              <a:rPr lang="ru-RU" sz="1800" dirty="0"/>
              <a:t>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BA2DAB-CF3F-4CE8-A2A0-9A8FC99A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FEC8DD-B7BC-4B2E-871F-77CDACC6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94" y="-50515"/>
            <a:ext cx="100012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9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0" y="280461"/>
            <a:ext cx="3998330" cy="1780351"/>
          </a:xfrm>
        </p:spPr>
        <p:txBody>
          <a:bodyPr>
            <a:normAutofit fontScale="90000"/>
          </a:bodyPr>
          <a:lstStyle/>
          <a:p>
            <a:r>
              <a:rPr lang="ru-RU" dirty="0"/>
              <a:t>Фоновая картограмма (</a:t>
            </a:r>
            <a:r>
              <a:rPr lang="ru-RU" dirty="0" err="1"/>
              <a:t>хороплет</a:t>
            </a:r>
            <a:r>
              <a:rPr lang="ru-RU" dirty="0"/>
              <a:t>) со средним рейтингом заведений каждого района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AA0975B-E759-48DD-9C1C-0A6B9333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160" y="477672"/>
            <a:ext cx="8070840" cy="5927023"/>
          </a:xfrm>
          <a:prstGeom prst="rect">
            <a:avLst/>
          </a:prstGeo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982338E2-38E5-46BA-84BF-C90F399F6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015" y="2316480"/>
            <a:ext cx="3663960" cy="33791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Наибольший рейтинг имеют заведения, расположенные в Центральном административном округе (ЦАО);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Наименьший рейтинг имеют заведения, расположенные в Юго-Восточном административном округе (ЮВАО).</a:t>
            </a:r>
          </a:p>
          <a:p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4001E4AF-3099-49BA-9B49-92C10B02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19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" y="526120"/>
            <a:ext cx="3882788" cy="1657521"/>
          </a:xfrm>
        </p:spPr>
        <p:txBody>
          <a:bodyPr>
            <a:normAutofit fontScale="90000"/>
          </a:bodyPr>
          <a:lstStyle/>
          <a:p>
            <a:r>
              <a:rPr lang="ru-RU" dirty="0"/>
              <a:t>Отображение всех заведения </a:t>
            </a:r>
            <a:r>
              <a:rPr lang="ru-RU" dirty="0" err="1"/>
              <a:t>датасета</a:t>
            </a:r>
            <a:r>
              <a:rPr lang="ru-RU" dirty="0"/>
              <a:t> на карте с помощью кластеров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B55480-0589-4948-A53D-9E1CC531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373" y="363831"/>
            <a:ext cx="8111627" cy="613033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E9FD3E-46AB-4E8E-B039-3910607B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27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97496"/>
            <a:ext cx="10113264" cy="594360"/>
          </a:xfrm>
        </p:spPr>
        <p:txBody>
          <a:bodyPr>
            <a:normAutofit/>
          </a:bodyPr>
          <a:lstStyle/>
          <a:p>
            <a:r>
              <a:rPr lang="ru-RU" dirty="0"/>
              <a:t>Топ-15 улиц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595582"/>
            <a:ext cx="10113264" cy="12624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Самая "популярная" улица Москвы - Проспект Мира. На ней расположено 183 заведения. Больше всего там расположилось кафе;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Самая "не популярная" улица Москвы - Пятницкая улица. На ней расположено 48 заведений большинство из которых это рестораны.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51CDD9-2017-4A3D-91D3-9FE8BC17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16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D9CD38-3EC3-44F0-90D4-E1B670D0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76"/>
            <a:ext cx="117348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8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8A26BA-09FA-49EA-91FA-8DAA4E13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Улицы, на которых находится только один объект общепита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97181F5-0C4E-4F81-A78F-70706A335D12}"/>
              </a:ext>
            </a:extLst>
          </p:cNvPr>
          <p:cNvSpPr txBox="1">
            <a:spLocks/>
          </p:cNvSpPr>
          <p:nvPr/>
        </p:nvSpPr>
        <p:spPr>
          <a:xfrm>
            <a:off x="1097280" y="1978925"/>
            <a:ext cx="10058400" cy="36172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Всего 458 улиц, на которых находится только 1 объект общепита;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Большинство таких заведений это кафе - 160 заведений;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Меньше всего одиноко расположенных булочных - 8 заведений;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Наибольшее количество одиноко расположенных заведений находятся в Центральном административном округе (ЦАО);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Наименьшее количество одиноко расположенных заведений находятся в Юго-Западном административном округе (ЦАО);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Подавляющее большинство таких заведений имеют хороший рейтинг (4.0 и выше);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Большинство таких заведений являются не сетевыми.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EDC0EC-F29B-4B2D-B378-4AC4CED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40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3" y="280461"/>
            <a:ext cx="3200400" cy="1111611"/>
          </a:xfrm>
        </p:spPr>
        <p:txBody>
          <a:bodyPr/>
          <a:lstStyle/>
          <a:p>
            <a:r>
              <a:rPr lang="ru-RU" dirty="0"/>
              <a:t>Средний чек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893" y="1705970"/>
            <a:ext cx="3978322" cy="50223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Наибольший средний чек имеют заведения, расположенные в Центральном административном округе (ЦАО) и Западном административном округе (ЗАО).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Наименьший средний чек имеют заведения, расположенные в Юго-Восточном административном округе (ЮВАО);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Заведения, расположенные в популярных районах и приближенные к центру ожидаемо имеют больший средний чек. Это достигается за счет более обеспеченного населения этих районов, а также расположением в туристических, хорошо проходимых местах.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1ABA588-8835-4B6E-8C18-493CA77BE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215" y="383676"/>
            <a:ext cx="8015785" cy="612971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3716AA-66AD-4B08-86A2-9222660B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90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59397-59BE-4129-9F2B-63E9BA52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Детализирование исследования: открытие кофейни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9A899-D6C1-45A9-B8A9-CDB0CBE9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ru-RU" dirty="0"/>
              <a:t>В этой части исследования необходимо было ответить на следующие вопросы:</a:t>
            </a:r>
          </a:p>
          <a:p>
            <a:pPr lvl="1"/>
            <a:r>
              <a:rPr lang="ru-RU" dirty="0"/>
              <a:t>Сколько всего кофеен в </a:t>
            </a:r>
            <a:r>
              <a:rPr lang="ru-RU" dirty="0" err="1"/>
              <a:t>датасете</a:t>
            </a:r>
            <a:r>
              <a:rPr lang="ru-RU" dirty="0"/>
              <a:t>? В каких районах их больше всего, каковы особенности их расположения?</a:t>
            </a:r>
          </a:p>
          <a:p>
            <a:pPr lvl="1"/>
            <a:r>
              <a:rPr lang="ru-RU" dirty="0"/>
              <a:t>Есть ли круглосуточные кофейни?</a:t>
            </a:r>
          </a:p>
          <a:p>
            <a:pPr lvl="1"/>
            <a:r>
              <a:rPr lang="ru-RU" dirty="0"/>
              <a:t>Какие у кофеен рейтинги? Как они распределяются по районам?</a:t>
            </a:r>
          </a:p>
          <a:p>
            <a:pPr lvl="1"/>
            <a:r>
              <a:rPr lang="ru-RU" dirty="0"/>
              <a:t>На какую стоимость чашки капучино стоит ориентироваться при открытии и почему?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6125CD-4BFC-44EA-8943-5EEDABBB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23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87B43-AD7D-4D52-B3F2-BC8BFCCF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Цель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D11EF2-3392-4642-AAC0-7DA06159A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Помочь инвесторам </a:t>
            </a:r>
            <a:r>
              <a:rPr lang="en-US" sz="2400" dirty="0" err="1">
                <a:solidFill>
                  <a:schemeClr val="tx1"/>
                </a:solidFill>
              </a:rPr>
              <a:t>из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фонда</a:t>
            </a:r>
            <a:r>
              <a:rPr lang="en-US" sz="2400" dirty="0">
                <a:solidFill>
                  <a:schemeClr val="tx1"/>
                </a:solidFill>
              </a:rPr>
              <a:t> «Shut Up and Take My Money» </a:t>
            </a:r>
            <a:r>
              <a:rPr lang="ru-RU" sz="2400" dirty="0">
                <a:solidFill>
                  <a:schemeClr val="tx1"/>
                </a:solidFill>
              </a:rPr>
              <a:t>открыть кофейню в Москве.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ED41DA-410A-419A-862D-8C0EE6A4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07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5B29F4B-5D0B-483F-9E2E-44A6911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3" y="594359"/>
            <a:ext cx="3862316" cy="1234441"/>
          </a:xfrm>
        </p:spPr>
        <p:txBody>
          <a:bodyPr>
            <a:normAutofit/>
          </a:bodyPr>
          <a:lstStyle/>
          <a:p>
            <a:r>
              <a:rPr lang="ru-RU" dirty="0"/>
              <a:t>Сколько всего кофеен в </a:t>
            </a:r>
            <a:r>
              <a:rPr lang="ru-RU" dirty="0" err="1"/>
              <a:t>датасете</a:t>
            </a:r>
            <a:r>
              <a:rPr lang="ru-RU" dirty="0"/>
              <a:t>?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8848B1-23BA-4576-A491-D7E7A1CB1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651" y="2926079"/>
            <a:ext cx="3514299" cy="37966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Всего в </a:t>
            </a:r>
            <a:r>
              <a:rPr lang="ru-RU" sz="1800" dirty="0" err="1"/>
              <a:t>датасете</a:t>
            </a:r>
            <a:r>
              <a:rPr lang="ru-RU" sz="1800" dirty="0"/>
              <a:t> 1410 кофеен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B5AB-CC88-48D1-9968-04B19249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20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C72E80-6D61-4605-B66F-30C9E22D8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88" y="1215571"/>
            <a:ext cx="8103112" cy="44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5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E1328E-0D42-4773-909A-96EBBE7E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8834"/>
            <a:ext cx="12191999" cy="653101"/>
          </a:xfrm>
        </p:spPr>
        <p:txBody>
          <a:bodyPr/>
          <a:lstStyle/>
          <a:p>
            <a:r>
              <a:rPr lang="ru-RU" sz="2800" dirty="0"/>
              <a:t>В каких районах их больше всего, каковы особенности их расположения?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DEE2D7B-26C1-4175-91EE-CE740FDBC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691119"/>
            <a:ext cx="12192000" cy="11668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- Больше всего круглосуточных и не круглосуточных кофеен находится в Центральном административном округе (ЦАО) - 26 и 402 кофейни соответственно;</a:t>
            </a:r>
          </a:p>
          <a:p>
            <a:r>
              <a:rPr lang="ru-RU" dirty="0"/>
              <a:t>- Меньше всего круглосуточных кофеен находится в `Южном административном округе (ЮАО) и `Юго-Восточном административном округе (ЮВАО) - по 1 кофейне;</a:t>
            </a:r>
          </a:p>
          <a:p>
            <a:r>
              <a:rPr lang="ru-RU" dirty="0"/>
              <a:t>- Меньше всего не круглосуточных кофеен находится в </a:t>
            </a:r>
            <a:r>
              <a:rPr lang="ru-RU" dirty="0" err="1"/>
              <a:t>Сезеро</a:t>
            </a:r>
            <a:r>
              <a:rPr lang="ru-RU" dirty="0"/>
              <a:t>-Западном административном округе (СЗАО) - по 60 кофеен.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F4C9FC-E032-4A23-9642-52B1B772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21</a:t>
            </a:fld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DCB51E-6EF4-4475-84CD-5ED6163F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0" y="76094"/>
            <a:ext cx="101250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3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5B29F4B-5D0B-483F-9E2E-44A6911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3" y="594359"/>
            <a:ext cx="3862316" cy="1821295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Какие у кофеен рейтинги? Как они распределяются по районам?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8848B1-23BA-4576-A491-D7E7A1CB1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415655"/>
            <a:ext cx="4223657" cy="4307038"/>
          </a:xfrm>
        </p:spPr>
        <p:txBody>
          <a:bodyPr>
            <a:normAutofit/>
          </a:bodyPr>
          <a:lstStyle/>
          <a:p>
            <a:r>
              <a:rPr lang="ru-RU" sz="2000" dirty="0"/>
              <a:t>Распределение по районам: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Центральный административный округ - 4.34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Северо-Западный административный округ -  4.33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Северный административный округ - 4.29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Восточный административный округ - 4.28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Юго-Западный административный округ - 4.27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Южный административный округ - 4.23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Юго-Восточный административный округ - 4.22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Северо-Восточный административный округ -4.21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Западный административный округ - 4.19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04B6C83-25A7-437D-9D27-153D8A5FA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7977" y="516778"/>
            <a:ext cx="8084024" cy="5824445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D7B3A38-EADA-43C7-924F-A78AE88E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7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5B29F4B-5D0B-483F-9E2E-44A6911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3" y="71846"/>
            <a:ext cx="3862316" cy="182129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Распределение по районам медианы стоимости чашки </a:t>
            </a:r>
            <a:r>
              <a:rPr lang="ru-RU" dirty="0" err="1"/>
              <a:t>каппучино</a:t>
            </a:r>
            <a:r>
              <a:rPr lang="ru-RU" dirty="0"/>
              <a:t>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8848B1-23BA-4576-A491-D7E7A1CB1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17486"/>
            <a:ext cx="4223657" cy="4705207"/>
          </a:xfrm>
        </p:spPr>
        <p:txBody>
          <a:bodyPr>
            <a:normAutofit/>
          </a:bodyPr>
          <a:lstStyle/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Восточный административный округ – 135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Юго-Восточный административный округ - 148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Южный административный округ - 150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Северный административный округ - 159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Северо-Восточный административный округ - 162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Северо-Западный административный округ -  165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Западный административный округ - 189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Центральный административный округ - 190</a:t>
            </a:r>
          </a:p>
          <a:p>
            <a:pPr marL="174625" indent="-174625"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</a:rPr>
              <a:t>Юго-Западный административный округ - 198</a:t>
            </a:r>
          </a:p>
          <a:p>
            <a:pPr marL="174625" indent="-174625">
              <a:buFont typeface="+mj-lt"/>
              <a:buAutoNum type="arabicPeriod"/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57016D2-B679-49DA-8907-8FD797248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1521" y="523100"/>
            <a:ext cx="8060479" cy="581180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DDEC8A-B82A-4BA7-A2A2-007B93A2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83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88ED591-6F09-4EF2-8718-8224E4E1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594360"/>
          </a:xfrm>
        </p:spPr>
        <p:txBody>
          <a:bodyPr/>
          <a:lstStyle/>
          <a:p>
            <a:r>
              <a:rPr lang="ru-RU" dirty="0"/>
              <a:t>Сетевые кофейни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C8993A4-7207-4C8B-AC7F-E7BB1487B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Больше всего сетевых и не сетевых кофеен  расположено в Центральном Административном округе (ЦАО)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294B5A-2E14-40C9-97F4-CC18528E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24</a:t>
            </a:fld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48FAE8-01F2-43FA-AB94-011C10B1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19291"/>
            <a:ext cx="102584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8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5B7112A-C545-43C2-98F2-3153B01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открытия нового заведения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E2A3FB-2CA2-49CD-AE55-12B1BFBE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588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Всего на рынке Москвы представлено 1410 кофеен. Считаю, что при открытии кофейни целесообразно будет отталкиваться от района и количества кофеен, работающих в данном районе. Поэтому предлагаю обратить внимание инвесторов на Западный административный округ (далее ЗАО). </a:t>
            </a:r>
          </a:p>
          <a:p>
            <a:r>
              <a:rPr lang="ru-RU" dirty="0"/>
              <a:t>В ЗАО расположено 148 </a:t>
            </a:r>
            <a:r>
              <a:rPr lang="ru-RU" dirty="0" err="1"/>
              <a:t>коффен</a:t>
            </a:r>
            <a:r>
              <a:rPr lang="ru-RU" dirty="0"/>
              <a:t>, что составляет 10,5 % от общего количества. Однако надо обратить внимание на то, что в данном округе много мест, которые не могут разместить кофейню заданного типа или имеют сложности с ее размещением (парки, аллеи и т.д.). Общая картина говорит о том, что в данном районе мало кофеен на такую территорию и количество людей, проживающих на ней. Согласно информации из виртуальной сети "Интернет" на состояние 2023 года, в ЗАО проживает примерно 11 % населения Москвы. Площадь ЗАО равняется 153,03 квадратных километра, что составляет 14,6 % от всей площади районов, и по этому показателю он занимает второе место по площади среди представленных районов.</a:t>
            </a:r>
          </a:p>
          <a:p>
            <a:r>
              <a:rPr lang="ru-RU" dirty="0"/>
              <a:t>Так же, стоит отталкиваться от того, что в данном районе расположено множество спальных районов, жителями которых являются семейные люди. Определенно им захочется собраться за ароматной чашечкой кофе в тихой, семейной и дружной обстановке, которую хотят воссоздать инвесторы.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3BA9CB-5001-4A4E-89E0-603D6A23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38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5B7112A-C545-43C2-98F2-3153B01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открытия нового заведения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E2A3FB-2CA2-49CD-AE55-12B1BFBE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5884"/>
          </a:xfrm>
        </p:spPr>
        <p:txBody>
          <a:bodyPr>
            <a:normAutofit/>
          </a:bodyPr>
          <a:lstStyle/>
          <a:p>
            <a:r>
              <a:rPr lang="ru-RU" sz="1900" dirty="0"/>
              <a:t>При этом, если рассмотреть более детально:</a:t>
            </a:r>
          </a:p>
          <a:p>
            <a:pPr lvl="1"/>
            <a:r>
              <a:rPr lang="ru-RU" sz="1900" dirty="0"/>
              <a:t>Средний рейтинг кофеен, расположенных в ЗАО, является наименьшим из всех районов и составляет 4,19 %.</a:t>
            </a:r>
          </a:p>
          <a:p>
            <a:pPr lvl="1"/>
            <a:r>
              <a:rPr lang="ru-RU" sz="1900" dirty="0"/>
              <a:t>Средняя цена за чашку </a:t>
            </a:r>
            <a:r>
              <a:rPr lang="ru-RU" sz="1900" dirty="0" err="1"/>
              <a:t>каппучино</a:t>
            </a:r>
            <a:r>
              <a:rPr lang="ru-RU" sz="1900" dirty="0"/>
              <a:t> в ЗАО одна из самых высоких и составляет 190 рублей.</a:t>
            </a:r>
          </a:p>
          <a:p>
            <a:pPr marL="201168" lvl="1" indent="0">
              <a:buNone/>
            </a:pPr>
            <a:r>
              <a:rPr lang="ru-RU" sz="1900" dirty="0"/>
              <a:t>В нашу пользу говорит то, что при столь низком среднем рейтинге, люди платят почти самую высокую цену за чашку кофе. Если в вашей кофейне будет обеспечен должный подход к клиенту, то люди потянутся.</a:t>
            </a:r>
          </a:p>
          <a:p>
            <a:pPr lvl="1"/>
            <a:r>
              <a:rPr lang="ru-RU" sz="1900" dirty="0"/>
              <a:t>Большинство кофеен (91) в данном районе являются сетевыми.</a:t>
            </a:r>
          </a:p>
          <a:p>
            <a:pPr marL="201168" lvl="1" indent="0">
              <a:buNone/>
            </a:pPr>
            <a:r>
              <a:rPr lang="ru-RU" sz="1900" dirty="0"/>
              <a:t>Т.к. в нашем случае потенциальное заведение является не сетевым, то меньшее количество не сетевых кофеен в этом районе (55) говорит о том, что конкуренция среди подобных кофеен небольшая.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B7898A-3FA2-4D33-84FA-74C5EEA4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981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5B7112A-C545-43C2-98F2-3153B01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открытия нового заведения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E2A3FB-2CA2-49CD-AE55-12B1BFBE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5884"/>
          </a:xfrm>
        </p:spPr>
        <p:txBody>
          <a:bodyPr>
            <a:normAutofit/>
          </a:bodyPr>
          <a:lstStyle/>
          <a:p>
            <a:r>
              <a:rPr lang="ru-RU" sz="1900" dirty="0"/>
              <a:t>Как итог, я советую инвесторам придерживаться следующих рекомендаций по открытию кофейни:</a:t>
            </a:r>
          </a:p>
          <a:p>
            <a:r>
              <a:rPr lang="ru-RU" sz="1900" dirty="0"/>
              <a:t>1. Открывать кофейню в Западном административном округе, где будет меньше конкуренция.</a:t>
            </a:r>
          </a:p>
          <a:p>
            <a:r>
              <a:rPr lang="ru-RU" sz="1900" dirty="0"/>
              <a:t>2. Установить стоимость чашки капучино в 180 рублей. Это будет не сильно больше средней стоимости чашки по городу и ниже средней стоимости чашки в выбранном районе, что позволит конкурировать с имеющимися кофейнями.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FF2EFB-C305-4CDD-B86F-F887CBF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812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11C2263-FEB7-441E-B85F-14A85714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3"/>
            <a:ext cx="10058400" cy="145075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FFE53A-DC34-4F92-B94A-2F64541E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09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3ECB6-CC89-4602-8C0B-AA260A98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147737-607A-49B0-A1F9-94BF0DF1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Советы по открытию кофейни «мечты»: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Расположение кофейни</a:t>
            </a:r>
          </a:p>
          <a:p>
            <a:pPr marL="201168" lvl="1" indent="0">
              <a:buNone/>
            </a:pPr>
            <a:r>
              <a:rPr lang="ru-RU" dirty="0"/>
              <a:t>Западный административный округ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Стоимость чашки капучино</a:t>
            </a:r>
          </a:p>
          <a:p>
            <a:pPr marL="201168" lvl="1" indent="0">
              <a:buNone/>
            </a:pPr>
            <a:r>
              <a:rPr lang="ru-RU" dirty="0"/>
              <a:t>Установить стоимость чашки капучино в 180 рублей.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06C148-7D0B-4008-8AD7-5FE8304D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51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892CB-A1D6-4AD6-B903-722C6405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FC79B-7C7A-4E6A-8353-B1F2F3F3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Загрузка данных и изучение общей информации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Предобработка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Анализ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Детализирование исследования: открытие кофейни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70312F-AC0F-453C-A8B7-BB552EA6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05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1BE42-F993-40C5-A5D5-E74CE9E6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Загрузка данных и изучение общей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241CE8-50B2-4301-B60E-22E6CE12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Проведено ознакомление с данными, представленными в </a:t>
            </a:r>
            <a:r>
              <a:rPr lang="ru-RU" dirty="0" err="1"/>
              <a:t>датасете</a:t>
            </a:r>
            <a:r>
              <a:rPr lang="ru-RU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 err="1"/>
              <a:t>Датасет</a:t>
            </a:r>
            <a:r>
              <a:rPr lang="ru-RU" dirty="0"/>
              <a:t> состоит из  8406 строк и 13 столбцов;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представлена информация о 8406 заведениях;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Для столбца </a:t>
            </a:r>
            <a:r>
              <a:rPr lang="ru-RU" i="1" dirty="0" err="1"/>
              <a:t>category</a:t>
            </a:r>
            <a:r>
              <a:rPr lang="ru-RU" dirty="0"/>
              <a:t> необходимо изменить тип данных с </a:t>
            </a:r>
            <a:r>
              <a:rPr lang="ru-RU" i="1" dirty="0" err="1"/>
              <a:t>object</a:t>
            </a:r>
            <a:r>
              <a:rPr lang="ru-RU" i="1" dirty="0"/>
              <a:t> </a:t>
            </a:r>
            <a:r>
              <a:rPr lang="ru-RU" dirty="0"/>
              <a:t>на </a:t>
            </a:r>
            <a:r>
              <a:rPr lang="ru-RU" i="1" dirty="0" err="1"/>
              <a:t>category</a:t>
            </a:r>
            <a:r>
              <a:rPr lang="ru-RU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Обнаружены пропущенные значения в некоторых столбцах.</a:t>
            </a:r>
            <a:endParaRPr lang="ru-RU" i="1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3823FCF-46E1-49C7-AC1F-1F816687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5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F6152-5E76-488E-B4E3-6F2CFA17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539F78-873C-4B05-9D17-5B6090AF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Выполнена проверка на наличие явных дубликатов, а так же наличие явных дубликатов в столбцах </a:t>
            </a:r>
            <a:r>
              <a:rPr lang="ru-RU" i="1" dirty="0" err="1"/>
              <a:t>name</a:t>
            </a:r>
            <a:r>
              <a:rPr lang="ru-RU" dirty="0"/>
              <a:t> и </a:t>
            </a:r>
            <a:r>
              <a:rPr lang="ru-RU" i="1" dirty="0" err="1"/>
              <a:t>address</a:t>
            </a:r>
            <a:r>
              <a:rPr lang="ru-RU" dirty="0"/>
              <a:t>. Было обнаружено и удалено 3 явных дубликата;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Пропущенные значения в столбце </a:t>
            </a:r>
            <a:r>
              <a:rPr lang="ru-RU" i="1" dirty="0" err="1"/>
              <a:t>hours</a:t>
            </a:r>
            <a:r>
              <a:rPr lang="ru-RU" dirty="0" err="1"/>
              <a:t>заменены</a:t>
            </a:r>
            <a:r>
              <a:rPr lang="ru-RU" dirty="0"/>
              <a:t> на заглушки;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Добавлен столбец </a:t>
            </a:r>
            <a:r>
              <a:rPr lang="ru-RU" i="1" dirty="0" err="1"/>
              <a:t>street</a:t>
            </a:r>
            <a:r>
              <a:rPr lang="ru-RU" dirty="0"/>
              <a:t> с названиями улиц из столбца с адресом;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Добавлен столбец </a:t>
            </a:r>
            <a:r>
              <a:rPr lang="ru-RU" i="1" dirty="0"/>
              <a:t>is_24_7 </a:t>
            </a:r>
            <a:r>
              <a:rPr lang="ru-RU" dirty="0"/>
              <a:t>с обозначением, что заведение работает ежедневно и круглосуточно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6480A4-47EB-4ADA-8256-6B6CC9D9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8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59397-59BE-4129-9F2B-63E9BA52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9A899-D6C1-45A9-B8A9-CDB0CBE9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Рассмотрены категории заведений, представленных в данных;</a:t>
            </a:r>
          </a:p>
          <a:p>
            <a:pPr lvl="1"/>
            <a:r>
              <a:rPr lang="ru-RU" dirty="0"/>
              <a:t>Исследовано количество посадочных мест в местах по категориям;</a:t>
            </a:r>
          </a:p>
          <a:p>
            <a:pPr lvl="1"/>
            <a:r>
              <a:rPr lang="ru-RU" dirty="0"/>
              <a:t>Рассмотрено соотношение сетевых и несетевых заведений в </a:t>
            </a:r>
            <a:r>
              <a:rPr lang="ru-RU" dirty="0" err="1"/>
              <a:t>датасете</a:t>
            </a:r>
            <a:r>
              <a:rPr lang="ru-RU" dirty="0"/>
              <a:t>;</a:t>
            </a:r>
          </a:p>
          <a:p>
            <a:pPr lvl="1"/>
            <a:r>
              <a:rPr lang="ru-RU" dirty="0"/>
              <a:t>Найдены топ-15 популярных сетей в Москве;</a:t>
            </a:r>
          </a:p>
          <a:p>
            <a:pPr lvl="1"/>
            <a:r>
              <a:rPr lang="ru-RU" dirty="0"/>
              <a:t>Рассмотрено распределение заведений по административным районам Москвы;</a:t>
            </a:r>
          </a:p>
          <a:p>
            <a:pPr lvl="1"/>
            <a:r>
              <a:rPr lang="ru-RU" dirty="0"/>
              <a:t>Визуализировано распределение средних рейтингов заведений по категориям;</a:t>
            </a:r>
          </a:p>
          <a:p>
            <a:pPr lvl="1"/>
            <a:r>
              <a:rPr lang="ru-RU" dirty="0"/>
              <a:t>Построена фоновая картограмма (</a:t>
            </a:r>
            <a:r>
              <a:rPr lang="ru-RU" dirty="0" err="1"/>
              <a:t>хороплет</a:t>
            </a:r>
            <a:r>
              <a:rPr lang="ru-RU" dirty="0"/>
              <a:t>) со средним рейтингом заведений каждого района;</a:t>
            </a:r>
          </a:p>
          <a:p>
            <a:pPr lvl="1"/>
            <a:r>
              <a:rPr lang="ru-RU" dirty="0"/>
              <a:t>Отображены все заведения </a:t>
            </a:r>
            <a:r>
              <a:rPr lang="ru-RU" dirty="0" err="1"/>
              <a:t>датасета</a:t>
            </a:r>
            <a:r>
              <a:rPr lang="ru-RU" dirty="0"/>
              <a:t> на карте с помощью кластеров</a:t>
            </a:r>
          </a:p>
          <a:p>
            <a:pPr lvl="1"/>
            <a:r>
              <a:rPr lang="ru-RU" dirty="0"/>
              <a:t>Найдены топ-15 популярных улиц в Москве;</a:t>
            </a:r>
          </a:p>
          <a:p>
            <a:pPr lvl="1"/>
            <a:r>
              <a:rPr lang="ru-RU" dirty="0"/>
              <a:t>Найдены улицы, на которых находится только один объект общепита;</a:t>
            </a:r>
          </a:p>
          <a:p>
            <a:pPr lvl="1"/>
            <a:r>
              <a:rPr lang="ru-RU" dirty="0"/>
              <a:t>Построена фоновая картограмма (</a:t>
            </a:r>
            <a:r>
              <a:rPr lang="ru-RU" dirty="0" err="1"/>
              <a:t>хороплет</a:t>
            </a:r>
            <a:r>
              <a:rPr lang="ru-RU" dirty="0"/>
              <a:t>) с распределением среднего чека в заведении по каждому району.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B9DE08-457A-464C-9FA3-AD7D6821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05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3" y="280461"/>
            <a:ext cx="3200400" cy="1111611"/>
          </a:xfrm>
        </p:spPr>
        <p:txBody>
          <a:bodyPr/>
          <a:lstStyle/>
          <a:p>
            <a:r>
              <a:rPr lang="ru-RU" dirty="0"/>
              <a:t>Категории заведений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893" y="1705970"/>
            <a:ext cx="3978322" cy="5022376"/>
          </a:xfrm>
        </p:spPr>
        <p:txBody>
          <a:bodyPr>
            <a:normAutofit/>
          </a:bodyPr>
          <a:lstStyle/>
          <a:p>
            <a:r>
              <a:rPr lang="ru-RU" sz="1800" dirty="0"/>
              <a:t>1. Кафе – 2002;</a:t>
            </a:r>
          </a:p>
          <a:p>
            <a:r>
              <a:rPr lang="ru-RU" sz="1800" dirty="0"/>
              <a:t>2. Ресторан – 1965;</a:t>
            </a:r>
          </a:p>
          <a:p>
            <a:r>
              <a:rPr lang="ru-RU" sz="1800" dirty="0"/>
              <a:t>3. Кофейня – 1395;</a:t>
            </a:r>
          </a:p>
          <a:p>
            <a:r>
              <a:rPr lang="ru-RU" sz="1800" dirty="0"/>
              <a:t>4. </a:t>
            </a:r>
            <a:r>
              <a:rPr lang="ru-RU" sz="1800" dirty="0" err="1"/>
              <a:t>Бар,паб</a:t>
            </a:r>
            <a:r>
              <a:rPr lang="ru-RU" sz="1800" dirty="0"/>
              <a:t> – 744;</a:t>
            </a:r>
          </a:p>
          <a:p>
            <a:r>
              <a:rPr lang="ru-RU" sz="1800" dirty="0"/>
              <a:t>5. Пиццерия – 627;</a:t>
            </a:r>
          </a:p>
          <a:p>
            <a:r>
              <a:rPr lang="ru-RU" sz="1800" dirty="0"/>
              <a:t>6. Быстрое питание – 569;</a:t>
            </a:r>
          </a:p>
          <a:p>
            <a:r>
              <a:rPr lang="ru-RU" sz="1800" dirty="0"/>
              <a:t>7. Столовая – 306;</a:t>
            </a:r>
          </a:p>
          <a:p>
            <a:r>
              <a:rPr lang="ru-RU" sz="1800" dirty="0"/>
              <a:t>8. Булочная – 249.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4C5A1D-7F31-4C81-9C91-4991320023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63" y="-6179"/>
            <a:ext cx="8002137" cy="69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E33ED787-6CE3-4618-8BF5-B561626D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7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7E5AF13-2953-4EFC-9FCB-12FA3C02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3" y="280461"/>
            <a:ext cx="3541594" cy="11116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Посадочные места в заведениях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0EAA750-5E3F-48CA-985C-8845F683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893" y="1705970"/>
            <a:ext cx="3978322" cy="50223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Присутствуют выбросы в данных</a:t>
            </a:r>
          </a:p>
          <a:p>
            <a:r>
              <a:rPr lang="ru-RU" sz="1800" dirty="0"/>
              <a:t>650 мест для кофейни или 625 для булочной;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Наибольшее среднее (118) и медианное (86) количество посадочных мест у категории ресторан;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Наименьшее среднее (89) и медианное (6) количество посадочных мест у категории кофейня.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E50712-ABBB-42D7-A9F1-08D826AF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2394-EF44-4010-86F8-D69CC8E6F49B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1C8933-7AD5-4687-A90D-5C341A91F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561" y="1436166"/>
            <a:ext cx="8078440" cy="39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7744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</TotalTime>
  <Words>1572</Words>
  <Application>Microsoft Office PowerPoint</Application>
  <PresentationFormat>Широкоэкранный</PresentationFormat>
  <Paragraphs>168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Ретро</vt:lpstr>
      <vt:lpstr>Рынок заведений общественного питания Москвы</vt:lpstr>
      <vt:lpstr>Цель исследования</vt:lpstr>
      <vt:lpstr>Выводы</vt:lpstr>
      <vt:lpstr>Ход исследования</vt:lpstr>
      <vt:lpstr>Загрузка данных и изучение общей информации</vt:lpstr>
      <vt:lpstr>Предобработка данных</vt:lpstr>
      <vt:lpstr>Анализ данных</vt:lpstr>
      <vt:lpstr>Категории заведений</vt:lpstr>
      <vt:lpstr>Посадочные места в заведениях</vt:lpstr>
      <vt:lpstr>Исследование сетевых заведений</vt:lpstr>
      <vt:lpstr>Топ-15 популярных сетей в Москве</vt:lpstr>
      <vt:lpstr>Распределение по административным районам Москвы</vt:lpstr>
      <vt:lpstr>Средний рейтинг</vt:lpstr>
      <vt:lpstr>Фоновая картограмма (хороплет) со средним рейтингом заведений каждого района</vt:lpstr>
      <vt:lpstr>Отображение всех заведения датасета на карте с помощью кластеров</vt:lpstr>
      <vt:lpstr>Топ-15 улиц</vt:lpstr>
      <vt:lpstr>Улицы, на которых находится только один объект общепита</vt:lpstr>
      <vt:lpstr>Средний чек</vt:lpstr>
      <vt:lpstr>Детализирование исследования: открытие кофейни</vt:lpstr>
      <vt:lpstr>Сколько всего кофеен в датасете? </vt:lpstr>
      <vt:lpstr>В каких районах их больше всего, каковы особенности их расположения?</vt:lpstr>
      <vt:lpstr>Какие у кофеен рейтинги? Как они распределяются по районам?</vt:lpstr>
      <vt:lpstr>Распределение по районам медианы стоимости чашки каппучино:</vt:lpstr>
      <vt:lpstr>Сетевые кофейни</vt:lpstr>
      <vt:lpstr>Рекомендации для открытия нового заведения</vt:lpstr>
      <vt:lpstr>Рекомендации для открытия нового заведения</vt:lpstr>
      <vt:lpstr>Рекомендации для открытия нового заведения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Рынок заведений общественного питания Москвы</dc:title>
  <dc:creator>NIK</dc:creator>
  <cp:lastModifiedBy>NIK</cp:lastModifiedBy>
  <cp:revision>15</cp:revision>
  <dcterms:created xsi:type="dcterms:W3CDTF">2024-03-25T19:48:29Z</dcterms:created>
  <dcterms:modified xsi:type="dcterms:W3CDTF">2024-03-27T22:27:23Z</dcterms:modified>
</cp:coreProperties>
</file>